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2" r:id="rId4"/>
    <p:sldId id="267" r:id="rId5"/>
    <p:sldId id="263" r:id="rId6"/>
    <p:sldId id="268" r:id="rId7"/>
    <p:sldId id="264" r:id="rId8"/>
    <p:sldId id="269" r:id="rId9"/>
    <p:sldId id="265" r:id="rId10"/>
    <p:sldId id="270" r:id="rId11"/>
    <p:sldId id="271" r:id="rId12"/>
    <p:sldId id="26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442A16D-2054-48A5-8F22-9612F1B52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D40AA336-662D-4200-B389-F0646864AE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4559E14-56A3-40A7-9134-E38DF7D29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E1BCA7B-35B7-4565-88EE-597CFC71ED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223543C-8D62-46B8-9AFB-E727C73D7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58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D629070-77DD-4A1D-A01D-56F1BC949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2348270C-4387-4EFC-9C56-27EE768379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DADA5AB-E1D6-40DC-BA2A-040C0C0C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014A053-DAAF-48C4-AF14-ED1AA5EBB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217B27E-9022-4C74-A5BA-A2FC8F20CF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73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E0EC1283-6EBD-44EB-B64F-5C68A7EEBA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CC8CB2C-7608-4E2F-B39D-DBB12A76B9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6025024-CD90-49AC-AACA-97B3645EB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5502730-22D1-45CA-86F2-FBAD4E16DF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FC53C8F1-B23A-4A6D-8EB8-A156DB88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0624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694E61-3287-48CF-B2AE-B47A1F3E9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FB708D-42C6-4E13-B766-6A424E0498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DBE1BBB5-3A3E-4EA8-9172-C569E7884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338A8B5-4B18-42A1-8092-7A396800C8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F1DC5B4-6627-41FE-86DA-40F2C7A54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35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D1AE494-8587-4182-A87A-AC841DEB65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6874D01-7B0E-44E7-9E00-D142E42090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0E3BBB4-9DFD-4785-A336-86F8DD567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E8FFF3F4-CA09-463B-9001-DF99C54B7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B6B1EC0-DB50-493D-8E15-E1523BAC6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2006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937BEC7-5183-4F88-AFC0-D66928D3C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49191421-9588-447E-BB56-B240CF7F08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FE310031-BE99-4674-AC35-B0CBA9113C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C317277-8333-4B9F-BF3B-E4498AB190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EB950A0-B6AE-4738-8CD7-07462BD56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A0B6E5AF-F97F-4719-8C0D-B9522A6D5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729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421A2BC-8C83-4F83-85C1-B2EF3122C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7A4F365-B80F-43EA-92E3-925D846AEB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772B981B-CE7F-4B79-B39D-49B73959E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C1155BA1-054A-4B7B-9262-72D446FACD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CABC4162-C052-49FB-BC68-1EC348777A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70090693-5851-4135-95CD-FAF16407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508029BA-EFC0-4A13-B720-2D8AD7FF6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7F6523D-AE2F-4E9A-8875-90673D7EB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1414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C608C8A-F98C-4C1B-A505-D0C967B117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4D10B5DD-7164-444F-9659-D19A60B723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878F4C3D-9884-4867-B256-73191E8040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03447B67-008E-4173-B64E-46B039BAA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486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D0286E3A-5A25-4EE5-8D47-816596D65F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988A2323-E1A4-4AC8-AED9-152209F8E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341F1C-EE85-42F1-9F3C-9107260387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738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6BD0E4-8747-4BC5-A6B1-EEF2F04125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7B1879D2-B010-498D-A2CB-0BC3E5EC8B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11469A1B-D096-4324-A68E-C7E80B3C73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56263011-6506-4644-9E5A-44DD554CC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4CA0256-B5F3-4D9F-9873-F408F22C1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B5EB2E9-57E6-4FE7-AFF8-624BFFC7A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17039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6D03FB2-BD76-4138-BD01-E3ED9B600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E7F82CFB-F55A-4958-BCCA-7C72F99F5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26B9325-74FC-4168-8337-65D67BF5C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05E91968-88B8-402D-BE19-4FC1600DE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E31AA3B6-CC91-487D-93F1-9FFC9F9C59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0C70A3DE-89DF-4F32-9779-0150A2A83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35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A031E566-3FD0-4354-AB83-1B8E4BDBF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F466294-891B-4657-8154-477490B71A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  <a:endParaRPr lang="en-US"/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B61FDF4B-6F99-4BFB-B35A-C4AE3126B69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2B79E9-86CC-440C-B810-221AE8001EFF}" type="datetimeFigureOut">
              <a:rPr lang="en-US" smtClean="0"/>
              <a:t>2/20/2024</a:t>
            </a:fld>
            <a:endParaRPr 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4468DDD-6EF8-4624-A184-FE267AA183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20D2208C-E79B-455B-A4CC-5695EE9F39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E84CB-33F3-411D-86B4-8914387EE8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65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4668BDAE-DF5D-4C12-B554-9B95D3E27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414" y="640080"/>
            <a:ext cx="4758458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br>
              <a:rPr lang="en-US" sz="4100" cap="small"/>
            </a:br>
            <a:r>
              <a:rPr lang="en-US" sz="4100"/>
              <a:t>The Independent and Joint Effects of the Skill and Physical Bases of Relatedness in Diversification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F562E0A-6543-4FE8-815E-4FD8445D8B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90412" y="4636008"/>
            <a:ext cx="4758459" cy="1572768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/>
              <a:t>Moshe Farjoun (1998)</a:t>
            </a:r>
          </a:p>
          <a:p>
            <a:pPr algn="l"/>
            <a:r>
              <a:rPr lang="en-US" i="1"/>
              <a:t>Strategic Management Journal</a:t>
            </a:r>
          </a:p>
        </p:txBody>
      </p:sp>
      <p:pic>
        <p:nvPicPr>
          <p:cNvPr id="4" name="Picture 3" descr="A person with a beard&#10;&#10;Description automatically generated with low confidence">
            <a:extLst>
              <a:ext uri="{FF2B5EF4-FFF2-40B4-BE49-F238E27FC236}">
                <a16:creationId xmlns:a16="http://schemas.microsoft.com/office/drawing/2014/main" id="{9F87CBA8-5212-4ED5-B636-2099E23CDA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88" r="4992"/>
          <a:stretch/>
        </p:blipFill>
        <p:spPr>
          <a:xfrm>
            <a:off x="20" y="10"/>
            <a:ext cx="6108141" cy="6857990"/>
          </a:xfrm>
          <a:custGeom>
            <a:avLst/>
            <a:gdLst/>
            <a:ahLst/>
            <a:cxnLst/>
            <a:rect l="l" t="t" r="r" b="b"/>
            <a:pathLst>
              <a:path w="6108161" h="6858000">
                <a:moveTo>
                  <a:pt x="0" y="0"/>
                </a:moveTo>
                <a:lnTo>
                  <a:pt x="2058355" y="0"/>
                </a:lnTo>
                <a:lnTo>
                  <a:pt x="3299791" y="0"/>
                </a:lnTo>
                <a:lnTo>
                  <a:pt x="6076880" y="0"/>
                </a:lnTo>
                <a:lnTo>
                  <a:pt x="6078171" y="10931"/>
                </a:lnTo>
                <a:cubicBezTo>
                  <a:pt x="6093300" y="94836"/>
                  <a:pt x="6090630" y="179884"/>
                  <a:pt x="6094698" y="264297"/>
                </a:cubicBezTo>
                <a:cubicBezTo>
                  <a:pt x="6099656" y="367652"/>
                  <a:pt x="6093427" y="471135"/>
                  <a:pt x="6091266" y="574617"/>
                </a:cubicBezTo>
                <a:cubicBezTo>
                  <a:pt x="6089359" y="662717"/>
                  <a:pt x="6080587" y="750690"/>
                  <a:pt x="6083384" y="838916"/>
                </a:cubicBezTo>
                <a:cubicBezTo>
                  <a:pt x="6083384" y="841968"/>
                  <a:pt x="6083384" y="845019"/>
                  <a:pt x="6083384" y="848070"/>
                </a:cubicBezTo>
                <a:cubicBezTo>
                  <a:pt x="6075375" y="945068"/>
                  <a:pt x="6075375" y="1042576"/>
                  <a:pt x="6083384" y="1139574"/>
                </a:cubicBezTo>
                <a:cubicBezTo>
                  <a:pt x="6085964" y="1179950"/>
                  <a:pt x="6085240" y="1220466"/>
                  <a:pt x="6081223" y="1260728"/>
                </a:cubicBezTo>
                <a:cubicBezTo>
                  <a:pt x="6077409" y="1311960"/>
                  <a:pt x="6065204" y="1364083"/>
                  <a:pt x="6073976" y="1414934"/>
                </a:cubicBezTo>
                <a:cubicBezTo>
                  <a:pt x="6079722" y="1456784"/>
                  <a:pt x="6082913" y="1498940"/>
                  <a:pt x="6083511" y="1541172"/>
                </a:cubicBezTo>
                <a:cubicBezTo>
                  <a:pt x="6087833" y="1635755"/>
                  <a:pt x="6083638" y="1730847"/>
                  <a:pt x="6082112" y="1825685"/>
                </a:cubicBezTo>
                <a:cubicBezTo>
                  <a:pt x="6080205" y="1936286"/>
                  <a:pt x="6083002" y="2046634"/>
                  <a:pt x="6074103" y="2157235"/>
                </a:cubicBezTo>
                <a:cubicBezTo>
                  <a:pt x="6069145" y="2246581"/>
                  <a:pt x="6069145" y="2336130"/>
                  <a:pt x="6074103" y="2425476"/>
                </a:cubicBezTo>
                <a:cubicBezTo>
                  <a:pt x="6076519" y="2507473"/>
                  <a:pt x="6088850" y="2588454"/>
                  <a:pt x="6086816" y="2671214"/>
                </a:cubicBezTo>
                <a:cubicBezTo>
                  <a:pt x="6084401" y="2767832"/>
                  <a:pt x="6072959" y="2863940"/>
                  <a:pt x="6076519" y="2960685"/>
                </a:cubicBezTo>
                <a:cubicBezTo>
                  <a:pt x="6078171" y="3006832"/>
                  <a:pt x="6078299" y="3052980"/>
                  <a:pt x="6079316" y="3099127"/>
                </a:cubicBezTo>
                <a:cubicBezTo>
                  <a:pt x="6080333" y="3154682"/>
                  <a:pt x="6090376" y="3210110"/>
                  <a:pt x="6084782" y="3265665"/>
                </a:cubicBezTo>
                <a:cubicBezTo>
                  <a:pt x="6075502" y="3358087"/>
                  <a:pt x="6051475" y="3448857"/>
                  <a:pt x="6066476" y="3543567"/>
                </a:cubicBezTo>
                <a:cubicBezTo>
                  <a:pt x="6074739" y="3595690"/>
                  <a:pt x="6084146" y="3647940"/>
                  <a:pt x="6088850" y="3700571"/>
                </a:cubicBezTo>
                <a:cubicBezTo>
                  <a:pt x="6093045" y="3747608"/>
                  <a:pt x="6103724" y="3795408"/>
                  <a:pt x="6095588" y="3842191"/>
                </a:cubicBezTo>
                <a:cubicBezTo>
                  <a:pt x="6088723" y="3882237"/>
                  <a:pt x="6092410" y="3922282"/>
                  <a:pt x="6087070" y="3962327"/>
                </a:cubicBezTo>
                <a:cubicBezTo>
                  <a:pt x="6080078" y="4014831"/>
                  <a:pt x="6076265" y="4068352"/>
                  <a:pt x="6071052" y="4121111"/>
                </a:cubicBezTo>
                <a:cubicBezTo>
                  <a:pt x="6066221" y="4169038"/>
                  <a:pt x="6062662" y="4216838"/>
                  <a:pt x="6075375" y="4261841"/>
                </a:cubicBezTo>
                <a:cubicBezTo>
                  <a:pt x="6106394" y="4375112"/>
                  <a:pt x="6089359" y="4487748"/>
                  <a:pt x="6077663" y="4600257"/>
                </a:cubicBezTo>
                <a:cubicBezTo>
                  <a:pt x="6071942" y="4655049"/>
                  <a:pt x="6063552" y="4712765"/>
                  <a:pt x="6076265" y="4762853"/>
                </a:cubicBezTo>
                <a:cubicBezTo>
                  <a:pt x="6099783" y="4851716"/>
                  <a:pt x="6081350" y="4936764"/>
                  <a:pt x="6071179" y="5021432"/>
                </a:cubicBezTo>
                <a:cubicBezTo>
                  <a:pt x="6061009" y="5106099"/>
                  <a:pt x="6058594" y="5189495"/>
                  <a:pt x="6076392" y="5272637"/>
                </a:cubicBezTo>
                <a:cubicBezTo>
                  <a:pt x="6088850" y="5331116"/>
                  <a:pt x="6088850" y="5390612"/>
                  <a:pt x="6090376" y="5449600"/>
                </a:cubicBezTo>
                <a:cubicBezTo>
                  <a:pt x="6091266" y="5486339"/>
                  <a:pt x="6077663" y="5523842"/>
                  <a:pt x="6068637" y="5560582"/>
                </a:cubicBezTo>
                <a:cubicBezTo>
                  <a:pt x="6052364" y="5626943"/>
                  <a:pt x="6046517" y="5694321"/>
                  <a:pt x="6068637" y="5759029"/>
                </a:cubicBezTo>
                <a:cubicBezTo>
                  <a:pt x="6099148" y="5848655"/>
                  <a:pt x="6116691" y="5938407"/>
                  <a:pt x="6103978" y="6033117"/>
                </a:cubicBezTo>
                <a:cubicBezTo>
                  <a:pt x="6096732" y="6091724"/>
                  <a:pt x="6094952" y="6151347"/>
                  <a:pt x="6084019" y="6209190"/>
                </a:cubicBezTo>
                <a:cubicBezTo>
                  <a:pt x="6065713" y="6304790"/>
                  <a:pt x="6072196" y="6399882"/>
                  <a:pt x="6086816" y="6494211"/>
                </a:cubicBezTo>
                <a:cubicBezTo>
                  <a:pt x="6096897" y="6573081"/>
                  <a:pt x="6097965" y="6652829"/>
                  <a:pt x="6089994" y="6731941"/>
                </a:cubicBezTo>
                <a:lnTo>
                  <a:pt x="6081268" y="6858000"/>
                </a:lnTo>
                <a:lnTo>
                  <a:pt x="3299791" y="6858000"/>
                </a:lnTo>
                <a:lnTo>
                  <a:pt x="205835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sketchy line">
            <a:extLst>
              <a:ext uri="{FF2B5EF4-FFF2-40B4-BE49-F238E27FC236}">
                <a16:creationId xmlns:a16="http://schemas.microsoft.com/office/drawing/2014/main" id="{82580482-BA80-420A-8A05-C58E97F26B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1142" y="4409267"/>
            <a:ext cx="4242816" cy="18288"/>
          </a:xfrm>
          <a:custGeom>
            <a:avLst/>
            <a:gdLst>
              <a:gd name="connsiteX0" fmla="*/ 0 w 4242816"/>
              <a:gd name="connsiteY0" fmla="*/ 0 h 18288"/>
              <a:gd name="connsiteX1" fmla="*/ 690973 w 4242816"/>
              <a:gd name="connsiteY1" fmla="*/ 0 h 18288"/>
              <a:gd name="connsiteX2" fmla="*/ 1212233 w 4242816"/>
              <a:gd name="connsiteY2" fmla="*/ 0 h 18288"/>
              <a:gd name="connsiteX3" fmla="*/ 1860778 w 4242816"/>
              <a:gd name="connsiteY3" fmla="*/ 0 h 18288"/>
              <a:gd name="connsiteX4" fmla="*/ 2424466 w 4242816"/>
              <a:gd name="connsiteY4" fmla="*/ 0 h 18288"/>
              <a:gd name="connsiteX5" fmla="*/ 3115439 w 4242816"/>
              <a:gd name="connsiteY5" fmla="*/ 0 h 18288"/>
              <a:gd name="connsiteX6" fmla="*/ 3636699 w 4242816"/>
              <a:gd name="connsiteY6" fmla="*/ 0 h 18288"/>
              <a:gd name="connsiteX7" fmla="*/ 4242816 w 4242816"/>
              <a:gd name="connsiteY7" fmla="*/ 0 h 18288"/>
              <a:gd name="connsiteX8" fmla="*/ 4242816 w 4242816"/>
              <a:gd name="connsiteY8" fmla="*/ 18288 h 18288"/>
              <a:gd name="connsiteX9" fmla="*/ 3636699 w 4242816"/>
              <a:gd name="connsiteY9" fmla="*/ 18288 h 18288"/>
              <a:gd name="connsiteX10" fmla="*/ 3030583 w 4242816"/>
              <a:gd name="connsiteY10" fmla="*/ 18288 h 18288"/>
              <a:gd name="connsiteX11" fmla="*/ 2466894 w 4242816"/>
              <a:gd name="connsiteY11" fmla="*/ 18288 h 18288"/>
              <a:gd name="connsiteX12" fmla="*/ 1988062 w 4242816"/>
              <a:gd name="connsiteY12" fmla="*/ 18288 h 18288"/>
              <a:gd name="connsiteX13" fmla="*/ 1466802 w 4242816"/>
              <a:gd name="connsiteY13" fmla="*/ 18288 h 18288"/>
              <a:gd name="connsiteX14" fmla="*/ 860686 w 4242816"/>
              <a:gd name="connsiteY14" fmla="*/ 18288 h 18288"/>
              <a:gd name="connsiteX15" fmla="*/ 0 w 4242816"/>
              <a:gd name="connsiteY15" fmla="*/ 18288 h 18288"/>
              <a:gd name="connsiteX16" fmla="*/ 0 w 4242816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2816" h="18288" fill="none" extrusionOk="0">
                <a:moveTo>
                  <a:pt x="0" y="0"/>
                </a:moveTo>
                <a:cubicBezTo>
                  <a:pt x="249934" y="1471"/>
                  <a:pt x="379877" y="-29444"/>
                  <a:pt x="690973" y="0"/>
                </a:cubicBezTo>
                <a:cubicBezTo>
                  <a:pt x="1002069" y="29444"/>
                  <a:pt x="1021583" y="17501"/>
                  <a:pt x="1212233" y="0"/>
                </a:cubicBezTo>
                <a:cubicBezTo>
                  <a:pt x="1402883" y="-17501"/>
                  <a:pt x="1678760" y="5386"/>
                  <a:pt x="1860778" y="0"/>
                </a:cubicBezTo>
                <a:cubicBezTo>
                  <a:pt x="2042796" y="-5386"/>
                  <a:pt x="2245608" y="-22401"/>
                  <a:pt x="2424466" y="0"/>
                </a:cubicBezTo>
                <a:cubicBezTo>
                  <a:pt x="2603324" y="22401"/>
                  <a:pt x="2890020" y="33806"/>
                  <a:pt x="3115439" y="0"/>
                </a:cubicBezTo>
                <a:cubicBezTo>
                  <a:pt x="3340858" y="-33806"/>
                  <a:pt x="3428300" y="18628"/>
                  <a:pt x="3636699" y="0"/>
                </a:cubicBezTo>
                <a:cubicBezTo>
                  <a:pt x="3845098" y="-18628"/>
                  <a:pt x="4108824" y="5541"/>
                  <a:pt x="4242816" y="0"/>
                </a:cubicBezTo>
                <a:cubicBezTo>
                  <a:pt x="4242066" y="4160"/>
                  <a:pt x="4243125" y="10356"/>
                  <a:pt x="4242816" y="18288"/>
                </a:cubicBezTo>
                <a:cubicBezTo>
                  <a:pt x="4113424" y="32735"/>
                  <a:pt x="3768327" y="47567"/>
                  <a:pt x="3636699" y="18288"/>
                </a:cubicBezTo>
                <a:cubicBezTo>
                  <a:pt x="3505071" y="-10991"/>
                  <a:pt x="3294208" y="-4990"/>
                  <a:pt x="3030583" y="18288"/>
                </a:cubicBezTo>
                <a:cubicBezTo>
                  <a:pt x="2766958" y="41566"/>
                  <a:pt x="2649277" y="20974"/>
                  <a:pt x="2466894" y="18288"/>
                </a:cubicBezTo>
                <a:cubicBezTo>
                  <a:pt x="2284511" y="15602"/>
                  <a:pt x="2151277" y="1154"/>
                  <a:pt x="1988062" y="18288"/>
                </a:cubicBezTo>
                <a:cubicBezTo>
                  <a:pt x="1824847" y="35422"/>
                  <a:pt x="1691359" y="9265"/>
                  <a:pt x="1466802" y="18288"/>
                </a:cubicBezTo>
                <a:cubicBezTo>
                  <a:pt x="1242245" y="27311"/>
                  <a:pt x="1006161" y="36605"/>
                  <a:pt x="860686" y="18288"/>
                </a:cubicBezTo>
                <a:cubicBezTo>
                  <a:pt x="715211" y="-29"/>
                  <a:pt x="242774" y="46538"/>
                  <a:pt x="0" y="18288"/>
                </a:cubicBezTo>
                <a:cubicBezTo>
                  <a:pt x="-146" y="11482"/>
                  <a:pt x="-422" y="5192"/>
                  <a:pt x="0" y="0"/>
                </a:cubicBezTo>
                <a:close/>
              </a:path>
              <a:path w="4242816" h="18288" stroke="0" extrusionOk="0">
                <a:moveTo>
                  <a:pt x="0" y="0"/>
                </a:moveTo>
                <a:cubicBezTo>
                  <a:pt x="259751" y="-14018"/>
                  <a:pt x="356632" y="-15007"/>
                  <a:pt x="521260" y="0"/>
                </a:cubicBezTo>
                <a:cubicBezTo>
                  <a:pt x="685888" y="15007"/>
                  <a:pt x="885786" y="5167"/>
                  <a:pt x="1212233" y="0"/>
                </a:cubicBezTo>
                <a:cubicBezTo>
                  <a:pt x="1538680" y="-5167"/>
                  <a:pt x="1458849" y="7951"/>
                  <a:pt x="1691065" y="0"/>
                </a:cubicBezTo>
                <a:cubicBezTo>
                  <a:pt x="1923281" y="-7951"/>
                  <a:pt x="1985780" y="-16303"/>
                  <a:pt x="2169897" y="0"/>
                </a:cubicBezTo>
                <a:cubicBezTo>
                  <a:pt x="2354014" y="16303"/>
                  <a:pt x="2633054" y="-2739"/>
                  <a:pt x="2776014" y="0"/>
                </a:cubicBezTo>
                <a:cubicBezTo>
                  <a:pt x="2918974" y="2739"/>
                  <a:pt x="3112688" y="-15682"/>
                  <a:pt x="3339702" y="0"/>
                </a:cubicBezTo>
                <a:cubicBezTo>
                  <a:pt x="3566716" y="15682"/>
                  <a:pt x="4015278" y="-28467"/>
                  <a:pt x="4242816" y="0"/>
                </a:cubicBezTo>
                <a:cubicBezTo>
                  <a:pt x="4243501" y="7633"/>
                  <a:pt x="4242294" y="10002"/>
                  <a:pt x="4242816" y="18288"/>
                </a:cubicBezTo>
                <a:cubicBezTo>
                  <a:pt x="3924964" y="16283"/>
                  <a:pt x="3746362" y="-1805"/>
                  <a:pt x="3551843" y="18288"/>
                </a:cubicBezTo>
                <a:cubicBezTo>
                  <a:pt x="3357324" y="38381"/>
                  <a:pt x="3126422" y="47156"/>
                  <a:pt x="2860870" y="18288"/>
                </a:cubicBezTo>
                <a:cubicBezTo>
                  <a:pt x="2595318" y="-10580"/>
                  <a:pt x="2572437" y="11441"/>
                  <a:pt x="2297182" y="18288"/>
                </a:cubicBezTo>
                <a:cubicBezTo>
                  <a:pt x="2021927" y="25135"/>
                  <a:pt x="1916908" y="33601"/>
                  <a:pt x="1733493" y="18288"/>
                </a:cubicBezTo>
                <a:cubicBezTo>
                  <a:pt x="1550078" y="2975"/>
                  <a:pt x="1412440" y="27896"/>
                  <a:pt x="1212233" y="18288"/>
                </a:cubicBezTo>
                <a:cubicBezTo>
                  <a:pt x="1012026" y="8680"/>
                  <a:pt x="914386" y="13859"/>
                  <a:pt x="648545" y="18288"/>
                </a:cubicBezTo>
                <a:cubicBezTo>
                  <a:pt x="382704" y="22717"/>
                  <a:pt x="233522" y="39342"/>
                  <a:pt x="0" y="18288"/>
                </a:cubicBezTo>
                <a:cubicBezTo>
                  <a:pt x="-772" y="13661"/>
                  <a:pt x="-839" y="849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7719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Analyses and Results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469C4-98EA-4C83-9838-71E38FD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9788" y="1262324"/>
            <a:ext cx="2816738" cy="1964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/>
              <a:t>Relationship between relatedness and performance (Q2)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AB649A9-AEB6-47B1-9518-8A710AC0DA37}"/>
              </a:ext>
            </a:extLst>
          </p:cNvPr>
          <p:cNvCxnSpPr/>
          <p:nvPr/>
        </p:nvCxnSpPr>
        <p:spPr>
          <a:xfrm>
            <a:off x="1015738" y="1008667"/>
            <a:ext cx="8484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3134C34-9B52-4C10-AE01-2F93B7C6AF88}"/>
              </a:ext>
            </a:extLst>
          </p:cNvPr>
          <p:cNvSpPr txBox="1"/>
          <p:nvPr/>
        </p:nvSpPr>
        <p:spPr>
          <a:xfrm>
            <a:off x="444447" y="3227247"/>
            <a:ext cx="26220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Hypothesis 1a &amp; 1b are falsified</a:t>
            </a:r>
          </a:p>
          <a:p>
            <a:endParaRPr lang="en-US" sz="2400" dirty="0">
              <a:sym typeface="Wingdings" panose="05000000000000000000" pitchFamily="2" charset="2"/>
            </a:endParaRPr>
          </a:p>
          <a:p>
            <a:r>
              <a:rPr lang="en-US" sz="2400" dirty="0">
                <a:sym typeface="Wingdings" panose="05000000000000000000" pitchFamily="2" charset="2"/>
              </a:rPr>
              <a:t>Hypothesis 2 is corroborated </a:t>
            </a:r>
          </a:p>
          <a:p>
            <a:endParaRPr lang="en-US" sz="2400" b="1" u="sng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CEAD8B2-A12C-4E1A-9844-3098DEF26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314" y="1105400"/>
            <a:ext cx="8766739" cy="567086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19E7EBA9-6F5B-41E5-8009-6EBF7991FA37}"/>
              </a:ext>
            </a:extLst>
          </p:cNvPr>
          <p:cNvSpPr/>
          <p:nvPr/>
        </p:nvSpPr>
        <p:spPr>
          <a:xfrm>
            <a:off x="7396031" y="4369923"/>
            <a:ext cx="934608" cy="1111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3548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787" y="1054216"/>
            <a:ext cx="2925070" cy="1325563"/>
          </a:xfrm>
        </p:spPr>
        <p:txBody>
          <a:bodyPr/>
          <a:lstStyle/>
          <a:p>
            <a:r>
              <a:rPr lang="en-US" dirty="0"/>
              <a:t>Analyses</a:t>
            </a:r>
            <a:br>
              <a:rPr lang="en-US" dirty="0"/>
            </a:br>
            <a:r>
              <a:rPr lang="en-US" dirty="0"/>
              <a:t>and Results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34C34-9B52-4C10-AE01-2F93B7C6AF88}"/>
              </a:ext>
            </a:extLst>
          </p:cNvPr>
          <p:cNvSpPr txBox="1"/>
          <p:nvPr/>
        </p:nvSpPr>
        <p:spPr>
          <a:xfrm>
            <a:off x="249787" y="2965798"/>
            <a:ext cx="33775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400" b="1" u="sng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  <a:p>
            <a:endParaRPr lang="en-US" sz="2400" dirty="0">
              <a:sym typeface="Wingdings" panose="05000000000000000000" pitchFamily="2" charset="2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7FFA39-C6A3-4E34-9DFC-097F688744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475" y="493451"/>
            <a:ext cx="8772525" cy="630555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598A6DC-A162-4EF7-9C58-B61047E2F56E}"/>
              </a:ext>
            </a:extLst>
          </p:cNvPr>
          <p:cNvSpPr/>
          <p:nvPr/>
        </p:nvSpPr>
        <p:spPr>
          <a:xfrm>
            <a:off x="7396031" y="4369923"/>
            <a:ext cx="934608" cy="11114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9018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Conclusion and Discussion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469C4-98EA-4C83-9838-71E38FD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49203"/>
            <a:ext cx="10986856" cy="5572107"/>
          </a:xfrm>
        </p:spPr>
        <p:txBody>
          <a:bodyPr>
            <a:normAutofit/>
          </a:bodyPr>
          <a:lstStyle/>
          <a:p>
            <a:r>
              <a:rPr lang="en-US" sz="2000" b="1" dirty="0"/>
              <a:t>Contributions</a:t>
            </a:r>
          </a:p>
          <a:p>
            <a:pPr>
              <a:buFontTx/>
              <a:buChar char="-"/>
            </a:pPr>
            <a:r>
              <a:rPr lang="en-US" sz="2000" dirty="0"/>
              <a:t>The empirical findings of this paper refine the understanding of relatedness as a </a:t>
            </a:r>
            <a:r>
              <a:rPr lang="en-US" sz="2000" dirty="0">
                <a:solidFill>
                  <a:srgbClr val="0000FF"/>
                </a:solidFill>
              </a:rPr>
              <a:t>multidimensional </a:t>
            </a:r>
            <a:r>
              <a:rPr lang="en-US" sz="2000" dirty="0"/>
              <a:t>concept. A complete assessment of firm-level relatedness an performance requires a matrix of interrelationships across lines of business activities.</a:t>
            </a:r>
          </a:p>
          <a:p>
            <a:pPr>
              <a:buFontTx/>
              <a:buChar char="-"/>
            </a:pPr>
            <a:r>
              <a:rPr lang="en-US" sz="2000" dirty="0"/>
              <a:t>The findings regarding the identification of relatedness (Q1) support the contention that the physical aspects of production and diversification and common bodies of knowledge are distinct yet </a:t>
            </a:r>
            <a:r>
              <a:rPr lang="en-US" sz="2000" dirty="0">
                <a:solidFill>
                  <a:srgbClr val="0000FF"/>
                </a:solidFill>
              </a:rPr>
              <a:t>complementary bases </a:t>
            </a:r>
            <a:r>
              <a:rPr lang="en-US" sz="2000" dirty="0"/>
              <a:t>for relatedness. Relatedness among lines of business in one aspect do not imply relatedness in another.</a:t>
            </a:r>
          </a:p>
          <a:p>
            <a:pPr>
              <a:buFontTx/>
              <a:buChar char="-"/>
            </a:pPr>
            <a:r>
              <a:rPr lang="en-US" sz="2000" dirty="0"/>
              <a:t>The findings on Q2 indicate that while independent benefits of skill-base or physical base relatedness is insignificant, there was strong effect of</a:t>
            </a:r>
            <a:r>
              <a:rPr lang="en-US" sz="2000" dirty="0">
                <a:solidFill>
                  <a:srgbClr val="0000FF"/>
                </a:solidFill>
              </a:rPr>
              <a:t> joint relatedness </a:t>
            </a:r>
            <a:r>
              <a:rPr lang="en-US" sz="2000" dirty="0"/>
              <a:t>when two bases of relatedness are considered together. This jives with notions of complementarity; e.g. an interaction effect.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b="1" dirty="0"/>
              <a:t>Limitations</a:t>
            </a:r>
          </a:p>
          <a:p>
            <a:pPr>
              <a:buFontTx/>
              <a:buChar char="-"/>
            </a:pPr>
            <a:r>
              <a:rPr lang="en-US" sz="2000" dirty="0"/>
              <a:t>Both physical and skill base relatedness is captured by external observers’ perspective not by insiders</a:t>
            </a:r>
          </a:p>
          <a:p>
            <a:pPr>
              <a:buFontTx/>
              <a:buChar char="-"/>
            </a:pPr>
            <a:r>
              <a:rPr lang="en-US" sz="2000" dirty="0"/>
              <a:t>Within-sector vertical integration is not captured </a:t>
            </a:r>
          </a:p>
          <a:p>
            <a:pPr>
              <a:buFontTx/>
              <a:buChar char="-"/>
            </a:pPr>
            <a:r>
              <a:rPr lang="en-US" sz="2000" dirty="0"/>
              <a:t>Social and political skills are not incorporated in the occupational measures</a:t>
            </a:r>
          </a:p>
          <a:p>
            <a:pPr>
              <a:buFontTx/>
              <a:buChar char="-"/>
            </a:pPr>
            <a:endParaRPr lang="en-US" dirty="0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AB649A9-AEB6-47B1-9518-8A710AC0DA37}"/>
              </a:ext>
            </a:extLst>
          </p:cNvPr>
          <p:cNvCxnSpPr/>
          <p:nvPr/>
        </p:nvCxnSpPr>
        <p:spPr>
          <a:xfrm>
            <a:off x="1015738" y="1008667"/>
            <a:ext cx="8484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3734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Introduction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469C4-98EA-4C83-9838-71E38FD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83668" y="1184774"/>
            <a:ext cx="11175298" cy="5654969"/>
          </a:xfrm>
        </p:spPr>
        <p:txBody>
          <a:bodyPr>
            <a:normAutofit/>
          </a:bodyPr>
          <a:lstStyle/>
          <a:p>
            <a:r>
              <a:rPr lang="en-US" sz="2400" b="1" u="sng" dirty="0"/>
              <a:t>Relatedness</a:t>
            </a:r>
          </a:p>
          <a:p>
            <a:pPr>
              <a:buFontTx/>
              <a:buChar char="-"/>
            </a:pPr>
            <a:r>
              <a:rPr lang="en-US" sz="2400" dirty="0"/>
              <a:t>Relatedness has important research and practical implication especially on insights regarding </a:t>
            </a:r>
            <a:r>
              <a:rPr lang="en-US" sz="2400" dirty="0">
                <a:solidFill>
                  <a:srgbClr val="0000FF"/>
                </a:solidFill>
              </a:rPr>
              <a:t>firm diversification strategy and performance</a:t>
            </a:r>
          </a:p>
          <a:p>
            <a:pPr>
              <a:buFontTx/>
              <a:buChar char="-"/>
            </a:pPr>
            <a:r>
              <a:rPr lang="en-US" sz="2400" dirty="0"/>
              <a:t>Relatedness encompasses several dimensions</a:t>
            </a:r>
            <a:r>
              <a:rPr lang="en-US" sz="2400" dirty="0">
                <a:solidFill>
                  <a:srgbClr val="0000FF"/>
                </a:solidFill>
              </a:rPr>
              <a:t> (multidimensionality)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This study focuses on two important bases of relatedness: </a:t>
            </a:r>
          </a:p>
          <a:p>
            <a:pPr marL="0" indent="0">
              <a:buNone/>
            </a:pPr>
            <a:r>
              <a:rPr lang="en-US" sz="2400" u="sng" dirty="0">
                <a:sym typeface="Wingdings" panose="05000000000000000000" pitchFamily="2" charset="2"/>
              </a:rPr>
              <a:t>skills and physical characteristics (</a:t>
            </a:r>
            <a:r>
              <a:rPr lang="en-US" sz="2000" dirty="0">
                <a:sym typeface="Wingdings" panose="05000000000000000000" pitchFamily="2" charset="2"/>
              </a:rPr>
              <a:t>Note the similarities to Penrose, 1959 for skill-base. Skills (could include managerial capacity) and physical characteristics (productive services). Also, to Teece et al., 1997; e.g. dynamic capabilities may involve both. Intangible human skills relevant to RBV and generation of strategic assets more generally.)</a:t>
            </a:r>
          </a:p>
          <a:p>
            <a:pPr marL="0" indent="0">
              <a:buNone/>
            </a:pPr>
            <a:endParaRPr lang="en-US" sz="2400" b="1" i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b="1" i="1" dirty="0">
                <a:sym typeface="Wingdings" panose="05000000000000000000" pitchFamily="2" charset="2"/>
              </a:rPr>
              <a:t>Q1</a:t>
            </a:r>
            <a:r>
              <a:rPr lang="en-US" sz="2400" dirty="0">
                <a:sym typeface="Wingdings" panose="05000000000000000000" pitchFamily="2" charset="2"/>
              </a:rPr>
              <a:t>. </a:t>
            </a:r>
            <a:r>
              <a:rPr lang="en-US" sz="2400" i="1" dirty="0">
                <a:sym typeface="Wingdings" panose="05000000000000000000" pitchFamily="2" charset="2"/>
              </a:rPr>
              <a:t>How do the skill and physical bases differ in the ways they i</a:t>
            </a:r>
            <a:r>
              <a:rPr lang="en-US" sz="2400" i="1" dirty="0">
                <a:solidFill>
                  <a:srgbClr val="0000FF"/>
                </a:solidFill>
                <a:sym typeface="Wingdings" panose="05000000000000000000" pitchFamily="2" charset="2"/>
              </a:rPr>
              <a:t>dentify </a:t>
            </a:r>
            <a:r>
              <a:rPr lang="en-US" sz="2400" i="1" dirty="0">
                <a:sym typeface="Wingdings" panose="05000000000000000000" pitchFamily="2" charset="2"/>
              </a:rPr>
              <a:t>relatedness in the same set of industries?</a:t>
            </a:r>
          </a:p>
          <a:p>
            <a:pPr marL="0" indent="0">
              <a:buNone/>
            </a:pPr>
            <a:r>
              <a:rPr lang="en-US" sz="2400" b="1" i="1" dirty="0">
                <a:sym typeface="Wingdings" panose="05000000000000000000" pitchFamily="2" charset="2"/>
              </a:rPr>
              <a:t>Q2</a:t>
            </a:r>
            <a:r>
              <a:rPr lang="en-US" sz="2400" i="1" dirty="0">
                <a:sym typeface="Wingdings" panose="05000000000000000000" pitchFamily="2" charset="2"/>
              </a:rPr>
              <a:t>.  What are the separate and joint contributions of the two approaches in explaining </a:t>
            </a:r>
            <a:r>
              <a:rPr lang="en-US" sz="2400" i="1" dirty="0">
                <a:solidFill>
                  <a:srgbClr val="0000FF"/>
                </a:solidFill>
                <a:sym typeface="Wingdings" panose="05000000000000000000" pitchFamily="2" charset="2"/>
              </a:rPr>
              <a:t>firm performance </a:t>
            </a:r>
            <a:r>
              <a:rPr lang="en-US" sz="2400" i="1" dirty="0">
                <a:sym typeface="Wingdings" panose="05000000000000000000" pitchFamily="2" charset="2"/>
              </a:rPr>
              <a:t>differences?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AB649A9-AEB6-47B1-9518-8A710AC0DA37}"/>
              </a:ext>
            </a:extLst>
          </p:cNvPr>
          <p:cNvCxnSpPr/>
          <p:nvPr/>
        </p:nvCxnSpPr>
        <p:spPr>
          <a:xfrm>
            <a:off x="1015738" y="1008667"/>
            <a:ext cx="8484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492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The Independent Effects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469C4-98EA-4C83-9838-71E38FD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994"/>
            <a:ext cx="10515600" cy="5251597"/>
          </a:xfrm>
        </p:spPr>
        <p:txBody>
          <a:bodyPr>
            <a:normAutofit/>
          </a:bodyPr>
          <a:lstStyle/>
          <a:p>
            <a:r>
              <a:rPr lang="en-US" sz="2400" b="1" dirty="0"/>
              <a:t>The differences between physical and skill resources</a:t>
            </a:r>
          </a:p>
          <a:p>
            <a:pPr>
              <a:buFontTx/>
              <a:buChar char="-"/>
            </a:pPr>
            <a:r>
              <a:rPr lang="en-US" sz="2400" dirty="0"/>
              <a:t>Observability: human skill are not easy to identify (</a:t>
            </a:r>
            <a:r>
              <a:rPr lang="en-US" sz="2400" i="1" dirty="0"/>
              <a:t>e.g. interrelated bodies of knowledge –including tacit– relevant to production process</a:t>
            </a:r>
            <a:r>
              <a:rPr lang="en-US" sz="2400" dirty="0"/>
              <a:t>) while physical resources are more observable and identifiable; (</a:t>
            </a:r>
            <a:r>
              <a:rPr lang="en-US" sz="2400" i="1" dirty="0"/>
              <a:t>e.g. physical processes, plants, equipment, manuals and software.)</a:t>
            </a:r>
          </a:p>
          <a:p>
            <a:pPr>
              <a:buFontTx/>
              <a:buChar char="-"/>
            </a:pPr>
            <a:r>
              <a:rPr lang="en-US" sz="2400" dirty="0"/>
              <a:t>Degree of product specificity: the range of industries to which physical resources can be applied is more limited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b="1" dirty="0"/>
              <a:t>Identifying the way of relatedness </a:t>
            </a:r>
          </a:p>
          <a:p>
            <a:pPr>
              <a:buFontTx/>
              <a:buChar char="-"/>
            </a:pPr>
            <a:r>
              <a:rPr lang="en-US" sz="2400" dirty="0"/>
              <a:t>When relatedness is primarily in production </a:t>
            </a:r>
            <a:r>
              <a:rPr lang="en-US" sz="2400" dirty="0">
                <a:sym typeface="Wingdings" panose="05000000000000000000" pitchFamily="2" charset="2"/>
              </a:rPr>
              <a:t> similarity in facilities vs. similarity in production expertise</a:t>
            </a:r>
          </a:p>
          <a:p>
            <a:pPr>
              <a:buFontTx/>
              <a:buChar char="-"/>
            </a:pPr>
            <a:r>
              <a:rPr lang="en-US" sz="2400" dirty="0">
                <a:sym typeface="Wingdings" panose="05000000000000000000" pitchFamily="2" charset="2"/>
              </a:rPr>
              <a:t>When relatedness extends to functions and activities  similarity in research or marketing vs. similarity in procurement </a:t>
            </a:r>
          </a:p>
          <a:p>
            <a:pPr marL="0" indent="0">
              <a:buNone/>
            </a:pPr>
            <a:endParaRPr lang="en-US" sz="2400" dirty="0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AB649A9-AEB6-47B1-9518-8A710AC0DA37}"/>
              </a:ext>
            </a:extLst>
          </p:cNvPr>
          <p:cNvCxnSpPr/>
          <p:nvPr/>
        </p:nvCxnSpPr>
        <p:spPr>
          <a:xfrm>
            <a:off x="1015738" y="1008667"/>
            <a:ext cx="8484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89305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</a:t>
            </a:r>
            <a:r>
              <a:rPr lang="en-US" sz="4000" dirty="0"/>
              <a:t>Physical and skill-based relatedness and performance benefits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469C4-98EA-4C83-9838-71E38FD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3470"/>
            <a:ext cx="10515600" cy="5411852"/>
          </a:xfrm>
        </p:spPr>
        <p:txBody>
          <a:bodyPr>
            <a:normAutofit fontScale="92500" lnSpcReduction="10000"/>
          </a:bodyPr>
          <a:lstStyle/>
          <a:p>
            <a:r>
              <a:rPr lang="en-US" sz="2400" i="1" dirty="0"/>
              <a:t>Physical base of relatedness</a:t>
            </a:r>
          </a:p>
          <a:p>
            <a:pPr>
              <a:buFontTx/>
              <a:buChar char="-"/>
            </a:pPr>
            <a:r>
              <a:rPr lang="en-US" sz="2400" dirty="0"/>
              <a:t>Economies of scope (shared manufacturing facilities)</a:t>
            </a:r>
          </a:p>
          <a:p>
            <a:pPr>
              <a:buFontTx/>
              <a:buChar char="-"/>
            </a:pPr>
            <a:r>
              <a:rPr lang="en-US" sz="2400" dirty="0"/>
              <a:t>Economies of scale (better capacity utilization of physical resources) </a:t>
            </a:r>
          </a:p>
          <a:p>
            <a:r>
              <a:rPr lang="en-US" sz="2400" i="1" dirty="0"/>
              <a:t>Human skill base relatedness </a:t>
            </a:r>
          </a:p>
          <a:p>
            <a:pPr>
              <a:buFontTx/>
              <a:buChar char="-"/>
            </a:pPr>
            <a:r>
              <a:rPr lang="en-US" sz="2400" dirty="0"/>
              <a:t>Sharing or transferring of individual skill resources and skill combinations </a:t>
            </a:r>
            <a:r>
              <a:rPr lang="en-US" sz="2400" dirty="0">
                <a:sym typeface="Wingdings" panose="05000000000000000000" pitchFamily="2" charset="2"/>
              </a:rPr>
              <a:t> routines and work habits</a:t>
            </a:r>
          </a:p>
          <a:p>
            <a:pPr>
              <a:buFontTx/>
              <a:buChar char="-"/>
            </a:pPr>
            <a:r>
              <a:rPr lang="en-US" sz="2400" dirty="0">
                <a:sym typeface="Wingdings" panose="05000000000000000000" pitchFamily="2" charset="2"/>
              </a:rPr>
              <a:t>Learning between related lines of business  cost reduction and increased differentiation and sales</a:t>
            </a:r>
          </a:p>
          <a:p>
            <a:pPr>
              <a:buFontTx/>
              <a:buChar char="-"/>
            </a:pPr>
            <a:r>
              <a:rPr lang="en-US" sz="2400" dirty="0">
                <a:sym typeface="Wingdings" panose="05000000000000000000" pitchFamily="2" charset="2"/>
              </a:rPr>
              <a:t>Dynamic reciprocity: innovations and lessons are retained and used for future purposes. Additionally, these are learnable and can be transferred throughout the firm.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b="1" i="1" dirty="0"/>
              <a:t>Hypothesis 1a: The level of related diversification as indicated by the physical base of relatedness will be positively associated with financial performance</a:t>
            </a:r>
          </a:p>
          <a:p>
            <a:pPr marL="0" indent="0">
              <a:buNone/>
            </a:pPr>
            <a:r>
              <a:rPr lang="en-US" sz="2400" b="1" i="1" dirty="0"/>
              <a:t>Hypothesis 1b: The level of related diversification as indicated by the skill base of relatedness will be positively associated with financial performance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AB649A9-AEB6-47B1-9518-8A710AC0DA37}"/>
              </a:ext>
            </a:extLst>
          </p:cNvPr>
          <p:cNvCxnSpPr/>
          <p:nvPr/>
        </p:nvCxnSpPr>
        <p:spPr>
          <a:xfrm>
            <a:off x="1071156" y="1236137"/>
            <a:ext cx="8484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11527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The Joint Effects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469C4-98EA-4C83-9838-71E38FD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995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b="1" dirty="0"/>
              <a:t>Combination of physical and skill bases of related diversification</a:t>
            </a:r>
          </a:p>
          <a:p>
            <a:pPr>
              <a:buFontTx/>
              <a:buChar char="-"/>
            </a:pPr>
            <a:r>
              <a:rPr lang="en-US" sz="2400" dirty="0"/>
              <a:t>The underpinning set of interrelationships between the diversified industries may be broader than can be identified by each base alone</a:t>
            </a:r>
          </a:p>
          <a:p>
            <a:pPr>
              <a:buFontTx/>
              <a:buChar char="-"/>
            </a:pPr>
            <a:r>
              <a:rPr lang="en-US" sz="2400" dirty="0"/>
              <a:t>Physical and skill bases </a:t>
            </a:r>
            <a:r>
              <a:rPr lang="en-US" sz="2400" dirty="0">
                <a:solidFill>
                  <a:srgbClr val="0000FF"/>
                </a:solidFill>
              </a:rPr>
              <a:t>interact in some value-added activities </a:t>
            </a:r>
            <a:r>
              <a:rPr lang="en-US" sz="2400" dirty="0"/>
              <a:t>: Information or knowledge direct energy toward the transportation, transformation, or rearrangement of materials into final products</a:t>
            </a:r>
          </a:p>
          <a:p>
            <a:pPr>
              <a:buFontTx/>
              <a:buChar char="-"/>
            </a:pPr>
            <a:r>
              <a:rPr lang="en-US" sz="2400" dirty="0"/>
              <a:t>The interaction </a:t>
            </a:r>
            <a:r>
              <a:rPr lang="en-US" sz="2400" dirty="0">
                <a:solidFill>
                  <a:srgbClr val="0000FF"/>
                </a:solidFill>
              </a:rPr>
              <a:t>is institutionalized in organizational routines and procedures </a:t>
            </a:r>
            <a:r>
              <a:rPr lang="en-US" sz="2400" dirty="0">
                <a:sym typeface="Wingdings" panose="05000000000000000000" pitchFamily="2" charset="2"/>
              </a:rPr>
              <a:t> learning increases the services derived both from the employees and from the material resources. </a:t>
            </a:r>
            <a:r>
              <a:rPr lang="en-US" sz="2400" i="1" dirty="0">
                <a:sym typeface="Wingdings" panose="05000000000000000000" pitchFamily="2" charset="2"/>
              </a:rPr>
              <a:t>This represents a kind of virtuous circle instantiation of the Penrose effect as the human skill-base and physical-base mutually reinforce each other in a cyclical manner. </a:t>
            </a:r>
          </a:p>
          <a:p>
            <a:pPr>
              <a:buFontTx/>
              <a:buChar char="-"/>
            </a:pPr>
            <a:endParaRPr lang="en-US" sz="2400" dirty="0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AB649A9-AEB6-47B1-9518-8A710AC0DA37}"/>
              </a:ext>
            </a:extLst>
          </p:cNvPr>
          <p:cNvCxnSpPr/>
          <p:nvPr/>
        </p:nvCxnSpPr>
        <p:spPr>
          <a:xfrm>
            <a:off x="1015738" y="1008667"/>
            <a:ext cx="8484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40467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The Joint Effects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469C4-98EA-4C83-9838-71E38FD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7995"/>
            <a:ext cx="10515600" cy="4351338"/>
          </a:xfrm>
        </p:spPr>
        <p:txBody>
          <a:bodyPr>
            <a:normAutofit fontScale="92500"/>
          </a:bodyPr>
          <a:lstStyle/>
          <a:p>
            <a:r>
              <a:rPr lang="en-US" sz="2400" b="1" dirty="0"/>
              <a:t>Performance effects of combination of physical and skill bases</a:t>
            </a:r>
          </a:p>
          <a:p>
            <a:pPr marL="457200" indent="-457200">
              <a:buAutoNum type="arabicParenR"/>
            </a:pPr>
            <a:r>
              <a:rPr lang="en-US" sz="2400" dirty="0">
                <a:sym typeface="Wingdings" panose="05000000000000000000" pitchFamily="2" charset="2"/>
              </a:rPr>
              <a:t>More potential relationships are identified  the range of </a:t>
            </a:r>
            <a:r>
              <a:rPr lang="en-US" sz="2400" dirty="0">
                <a:solidFill>
                  <a:srgbClr val="0000FF"/>
                </a:solidFill>
                <a:sym typeface="Wingdings" panose="05000000000000000000" pitchFamily="2" charset="2"/>
              </a:rPr>
              <a:t>potential benefits </a:t>
            </a:r>
            <a:r>
              <a:rPr lang="en-US" sz="2400" dirty="0">
                <a:sym typeface="Wingdings" panose="05000000000000000000" pitchFamily="2" charset="2"/>
              </a:rPr>
              <a:t>is extended</a:t>
            </a:r>
          </a:p>
          <a:p>
            <a:pPr marL="457200" indent="-457200">
              <a:buAutoNum type="arabicParenR"/>
            </a:pPr>
            <a:r>
              <a:rPr lang="en-US" sz="2400" dirty="0">
                <a:sym typeface="Wingdings" panose="05000000000000000000" pitchFamily="2" charset="2"/>
              </a:rPr>
              <a:t>Where the two bases coexist and interact, potential benefits are complementary and </a:t>
            </a:r>
            <a:r>
              <a:rPr lang="en-US" sz="2400" dirty="0">
                <a:solidFill>
                  <a:srgbClr val="0000FF"/>
                </a:solidFill>
                <a:sym typeface="Wingdings" panose="05000000000000000000" pitchFamily="2" charset="2"/>
              </a:rPr>
              <a:t>generate cost and learning benefits </a:t>
            </a:r>
          </a:p>
          <a:p>
            <a:r>
              <a:rPr lang="en-US" sz="2400" dirty="0">
                <a:sym typeface="Wingdings" panose="05000000000000000000" pitchFamily="2" charset="2"/>
              </a:rPr>
              <a:t>     learning by doing + physical resources</a:t>
            </a:r>
          </a:p>
          <a:p>
            <a:r>
              <a:rPr lang="en-US" sz="2400" dirty="0">
                <a:sym typeface="Wingdings" panose="05000000000000000000" pitchFamily="2" charset="2"/>
              </a:rPr>
              <a:t>     transfer production skills from one line to another </a:t>
            </a:r>
          </a:p>
          <a:p>
            <a:pPr marL="0" indent="0">
              <a:buNone/>
            </a:pPr>
            <a:r>
              <a:rPr lang="en-US" sz="2400" dirty="0">
                <a:sym typeface="Wingdings" panose="05000000000000000000" pitchFamily="2" charset="2"/>
              </a:rPr>
              <a:t> Spreading cost and enhance learning</a:t>
            </a:r>
          </a:p>
          <a:p>
            <a:pPr marL="0" indent="0">
              <a:buNone/>
            </a:pPr>
            <a:endParaRPr lang="en-US" sz="24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400" b="1" i="1" dirty="0">
                <a:sym typeface="Wingdings" panose="05000000000000000000" pitchFamily="2" charset="2"/>
              </a:rPr>
              <a:t>Hypothesis 2. The level of related diversification indicated by a combination of both the physical and skill dimensions will be positively associated with financial performance</a:t>
            </a:r>
          </a:p>
          <a:p>
            <a:pPr>
              <a:buFontTx/>
              <a:buChar char="-"/>
            </a:pPr>
            <a:endParaRPr lang="en-US" sz="2400" dirty="0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AB649A9-AEB6-47B1-9518-8A710AC0DA37}"/>
              </a:ext>
            </a:extLst>
          </p:cNvPr>
          <p:cNvCxnSpPr/>
          <p:nvPr/>
        </p:nvCxnSpPr>
        <p:spPr>
          <a:xfrm>
            <a:off x="1015738" y="1008667"/>
            <a:ext cx="8484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77182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Method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469C4-98EA-4C83-9838-71E38FD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4617"/>
            <a:ext cx="10515600" cy="5615128"/>
          </a:xfrm>
        </p:spPr>
        <p:txBody>
          <a:bodyPr>
            <a:normAutofit lnSpcReduction="10000"/>
          </a:bodyPr>
          <a:lstStyle/>
          <a:p>
            <a:r>
              <a:rPr lang="en-US" sz="2400" b="1" dirty="0"/>
              <a:t>Data</a:t>
            </a:r>
            <a:r>
              <a:rPr lang="en-US" sz="2400" dirty="0"/>
              <a:t>: diversified firms in manufacturing sector (SIC codes 20 to 39) that are listed in </a:t>
            </a:r>
            <a:r>
              <a:rPr lang="en-US" sz="2400" i="1" dirty="0"/>
              <a:t>Fortune 500 </a:t>
            </a:r>
            <a:r>
              <a:rPr lang="en-US" sz="2400" dirty="0"/>
              <a:t>for 1985. 96 total industries.</a:t>
            </a:r>
          </a:p>
          <a:p>
            <a:r>
              <a:rPr lang="en-US" sz="2400" b="1" dirty="0"/>
              <a:t>Skill base of relatedness</a:t>
            </a:r>
            <a:r>
              <a:rPr lang="en-US" sz="2400" dirty="0"/>
              <a:t>: the extent that the firm’s sales in different lines of business are concentrated within skill-related industry groups </a:t>
            </a:r>
          </a:p>
          <a:p>
            <a:pPr marL="0" indent="0">
              <a:buNone/>
            </a:pPr>
            <a:r>
              <a:rPr lang="en-US" sz="2400" u="sng" dirty="0"/>
              <a:t>Occupational Employment Survey (OES) from U.S. Department of Labor Statistics 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 sz="2400" dirty="0"/>
              <a:t>The occupational ratios: different types of human expertise needed in an industry and the extent to which they are required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 sz="2400" dirty="0"/>
              <a:t>The particular use of occupational profiles captures the interrelated nature of skill </a:t>
            </a:r>
            <a:r>
              <a:rPr lang="en-US" sz="2400" dirty="0">
                <a:sym typeface="Wingdings" panose="05000000000000000000" pitchFamily="2" charset="2"/>
              </a:rPr>
              <a:t> OES classification of “Major Groups” </a:t>
            </a:r>
          </a:p>
          <a:p>
            <a:pPr marL="457200" indent="-457200">
              <a:buFont typeface="Arial" panose="020B0604020202020204" pitchFamily="34" charset="0"/>
              <a:buAutoNum type="arabicParenR"/>
            </a:pPr>
            <a:r>
              <a:rPr lang="en-US" sz="2400" dirty="0">
                <a:sym typeface="Wingdings" panose="05000000000000000000" pitchFamily="2" charset="2"/>
              </a:rPr>
              <a:t>38 summary occupational variables represents a broad range of business functions and skills  The lower the measure, the more similar industries are in terms of their profiles, and the more likely they are to be clustered together</a:t>
            </a:r>
            <a:endParaRPr lang="en-US" sz="2400" dirty="0"/>
          </a:p>
          <a:p>
            <a:r>
              <a:rPr lang="en-US" sz="2400" b="1" dirty="0"/>
              <a:t>Physical base of relatedness</a:t>
            </a:r>
          </a:p>
          <a:p>
            <a:pPr>
              <a:buFontTx/>
              <a:buChar char="-"/>
            </a:pPr>
            <a:r>
              <a:rPr lang="en-US" sz="2400" dirty="0"/>
              <a:t>SIC code: a hierarchical system which uses survey data collected at individual establishment to categorize industries at the 2-, 3-, or 4-digit level of detail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AB649A9-AEB6-47B1-9518-8A710AC0DA37}"/>
              </a:ext>
            </a:extLst>
          </p:cNvPr>
          <p:cNvCxnSpPr/>
          <p:nvPr/>
        </p:nvCxnSpPr>
        <p:spPr>
          <a:xfrm>
            <a:off x="1015738" y="1008667"/>
            <a:ext cx="8484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96999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Method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469C4-98EA-4C83-9838-71E38FD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252897"/>
            <a:ext cx="10869891" cy="5063061"/>
          </a:xfrm>
        </p:spPr>
        <p:txBody>
          <a:bodyPr>
            <a:noAutofit/>
          </a:bodyPr>
          <a:lstStyle/>
          <a:p>
            <a:r>
              <a:rPr lang="en-US" sz="2400" b="1" dirty="0"/>
              <a:t>Identifying relatedness by the skill and physical bases</a:t>
            </a:r>
            <a:endParaRPr lang="en-US" sz="2400" dirty="0">
              <a:sym typeface="Wingdings" panose="05000000000000000000" pitchFamily="2" charset="2"/>
            </a:endParaRPr>
          </a:p>
          <a:p>
            <a:pPr lvl="1">
              <a:buFont typeface="Calibri" panose="020F0502020204030204" pitchFamily="34" charset="0"/>
              <a:buChar char="→"/>
            </a:pPr>
            <a:r>
              <a:rPr lang="en-US" dirty="0">
                <a:sym typeface="Wingdings" panose="05000000000000000000" pitchFamily="2" charset="2"/>
              </a:rPr>
              <a:t>Two systems will agree that industries are related when they employ similar production technology (similar skills + similar physical processes)</a:t>
            </a:r>
          </a:p>
          <a:p>
            <a:pPr lvl="1">
              <a:buFont typeface="Calibri" panose="020F0502020204030204" pitchFamily="34" charset="0"/>
              <a:buChar char="→"/>
            </a:pPr>
            <a:r>
              <a:rPr lang="en-US" dirty="0">
                <a:sym typeface="Wingdings" panose="05000000000000000000" pitchFamily="2" charset="2"/>
              </a:rPr>
              <a:t>The classification will disagree when the grouping is based on an aspect that is specific to one system (only on physical dimension or only on skill dimension)</a:t>
            </a:r>
          </a:p>
          <a:p>
            <a:r>
              <a:rPr lang="en-US" sz="2400" b="1" dirty="0">
                <a:sym typeface="Wingdings" panose="05000000000000000000" pitchFamily="2" charset="2"/>
              </a:rPr>
              <a:t>Measures of level of relatedness</a:t>
            </a:r>
          </a:p>
          <a:p>
            <a:pPr lvl="1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Entropy measure of diversification  </a:t>
            </a:r>
          </a:p>
          <a:p>
            <a:pPr lvl="1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Ratio of related to total diversification: RATIO (Physical), RATIO (Skill),                      RATIO (Joint)</a:t>
            </a:r>
            <a:endParaRPr lang="en-US" dirty="0"/>
          </a:p>
          <a:p>
            <a:r>
              <a:rPr lang="en-US" sz="2400" b="1" dirty="0"/>
              <a:t>Performance measures </a:t>
            </a:r>
            <a:r>
              <a:rPr lang="en-US" sz="2400" dirty="0"/>
              <a:t>(DV)= ROA, ROS, MBOOK (proxy for Tobin’s Q), ALPHA. (Both accounting and market-based measures.)</a:t>
            </a:r>
          </a:p>
          <a:p>
            <a:r>
              <a:rPr lang="en-US" sz="2400" b="1" dirty="0"/>
              <a:t>Industry control variables</a:t>
            </a:r>
            <a:r>
              <a:rPr lang="en-US" sz="2400" dirty="0"/>
              <a:t>: dummy variables for 2-digit SIC industry codes</a:t>
            </a:r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AB649A9-AEB6-47B1-9518-8A710AC0DA37}"/>
              </a:ext>
            </a:extLst>
          </p:cNvPr>
          <p:cNvCxnSpPr/>
          <p:nvPr/>
        </p:nvCxnSpPr>
        <p:spPr>
          <a:xfrm>
            <a:off x="1015738" y="1008667"/>
            <a:ext cx="8484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204611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FC3C473-AD58-497E-B85B-D9A622CA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	Analyses and Results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BA469C4-98EA-4C83-9838-71E38FDA32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2898"/>
            <a:ext cx="10515600" cy="550612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b="1" dirty="0"/>
              <a:t>Identifying Relatedness (Q1)</a:t>
            </a:r>
          </a:p>
          <a:p>
            <a:r>
              <a:rPr lang="en-US" sz="2400" i="1" dirty="0">
                <a:sym typeface="Wingdings" panose="05000000000000000000" pitchFamily="2" charset="2"/>
              </a:rPr>
              <a:t>The patterns of agreement and disagreement between the classifications generally confirm the authors’ expectation</a:t>
            </a:r>
          </a:p>
          <a:p>
            <a:pPr lvl="1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Physical relatedness occurs in vertically integrated industry relationship and when products are considered as close end use substitutes, but underlying transformation processes are different</a:t>
            </a:r>
          </a:p>
          <a:p>
            <a:pPr lvl="1">
              <a:buFontTx/>
              <a:buChar char="-"/>
            </a:pPr>
            <a:r>
              <a:rPr lang="en-US" dirty="0">
                <a:sym typeface="Wingdings" panose="05000000000000000000" pitchFamily="2" charset="2"/>
              </a:rPr>
              <a:t>Skill relatedness appears when industries share similar production, engineering, administration, and marketing skills but not raw materials, end use, or physical aspect of production </a:t>
            </a:r>
          </a:p>
          <a:p>
            <a:r>
              <a:rPr lang="en-US" sz="2400" i="1" dirty="0">
                <a:sym typeface="Wingdings" panose="05000000000000000000" pitchFamily="2" charset="2"/>
              </a:rPr>
              <a:t>Agreement between classification</a:t>
            </a:r>
          </a:p>
          <a:p>
            <a:pPr>
              <a:buFontTx/>
              <a:buChar char="-"/>
            </a:pPr>
            <a:r>
              <a:rPr lang="en-US" sz="2400" dirty="0">
                <a:sym typeface="Wingdings" panose="05000000000000000000" pitchFamily="2" charset="2"/>
              </a:rPr>
              <a:t>Complementarity effect: similarity in production as indicated by both skills and physical characteristics </a:t>
            </a:r>
          </a:p>
          <a:p>
            <a:pPr>
              <a:buFontTx/>
              <a:buChar char="-"/>
            </a:pPr>
            <a:r>
              <a:rPr lang="en-US" sz="2400" dirty="0">
                <a:sym typeface="Wingdings" panose="05000000000000000000" pitchFamily="2" charset="2"/>
              </a:rPr>
              <a:t>Extension effect: the underlying relatedness is broader than indicated by each base alone and encompasses similarity in production; e.g. in chemical industry, similarity in production processes and skills (</a:t>
            </a:r>
            <a:r>
              <a:rPr lang="en-US" sz="2400" dirty="0" err="1">
                <a:sym typeface="Wingdings" panose="05000000000000000000" pitchFamily="2" charset="2"/>
              </a:rPr>
              <a:t>compl</a:t>
            </a:r>
            <a:r>
              <a:rPr lang="en-US" sz="2400" dirty="0">
                <a:sym typeface="Wingdings" panose="05000000000000000000" pitchFamily="2" charset="2"/>
              </a:rPr>
              <a:t>. effect) is associated with similarities in other functions (science and engineering).</a:t>
            </a:r>
            <a:endParaRPr lang="en-US" sz="2400" dirty="0"/>
          </a:p>
        </p:txBody>
      </p:sp>
      <p:cxnSp>
        <p:nvCxnSpPr>
          <p:cNvPr id="5" name="직선 연결선 4">
            <a:extLst>
              <a:ext uri="{FF2B5EF4-FFF2-40B4-BE49-F238E27FC236}">
                <a16:creationId xmlns:a16="http://schemas.microsoft.com/office/drawing/2014/main" id="{EAB649A9-AEB6-47B1-9518-8A710AC0DA37}"/>
              </a:ext>
            </a:extLst>
          </p:cNvPr>
          <p:cNvCxnSpPr/>
          <p:nvPr/>
        </p:nvCxnSpPr>
        <p:spPr>
          <a:xfrm>
            <a:off x="1015738" y="1008667"/>
            <a:ext cx="848412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95388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1275</Words>
  <Application>Microsoft Office PowerPoint</Application>
  <PresentationFormat>Widescreen</PresentationFormat>
  <Paragraphs>89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Wingdings</vt:lpstr>
      <vt:lpstr>Office 테마</vt:lpstr>
      <vt:lpstr> The Independent and Joint Effects of the Skill and Physical Bases of Relatedness in Diversification</vt:lpstr>
      <vt:lpstr> Introduction</vt:lpstr>
      <vt:lpstr> The Independent Effects</vt:lpstr>
      <vt:lpstr> Physical and skill-based relatedness and performance benefits</vt:lpstr>
      <vt:lpstr> The Joint Effects</vt:lpstr>
      <vt:lpstr> The Joint Effects</vt:lpstr>
      <vt:lpstr> Method</vt:lpstr>
      <vt:lpstr> Method</vt:lpstr>
      <vt:lpstr> Analyses and Results</vt:lpstr>
      <vt:lpstr> Analyses and Results</vt:lpstr>
      <vt:lpstr>Analyses and Results</vt:lpstr>
      <vt:lpstr> Conclusion and 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Independent and Joint Effects of the Skill and Physical Bases of Relatedness in Diversification</dc:title>
  <dc:creator>Mahoney, Joseph T</dc:creator>
  <cp:lastModifiedBy>Joe Mahoney</cp:lastModifiedBy>
  <cp:revision>10</cp:revision>
  <dcterms:created xsi:type="dcterms:W3CDTF">2022-02-23T05:26:45Z</dcterms:created>
  <dcterms:modified xsi:type="dcterms:W3CDTF">2024-02-21T02:44:26Z</dcterms:modified>
</cp:coreProperties>
</file>